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464"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64790F82-FB85-46E0-81B2-A107DADD4214}" type="datetimeFigureOut">
              <a:rPr lang="en-US" smtClean="0"/>
              <a:t>11/29/2010</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4D97CE32-D56A-44B9-B717-098D8C2BA240}"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4790F82-FB85-46E0-81B2-A107DADD4214}" type="datetimeFigureOut">
              <a:rPr lang="en-US" smtClean="0"/>
              <a:t>11/29/2010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97CE32-D56A-44B9-B717-098D8C2BA240}"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64790F82-FB85-46E0-81B2-A107DADD4214}" type="datetimeFigureOut">
              <a:rPr lang="en-US" smtClean="0"/>
              <a:t>11/29/2010</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4D97CE32-D56A-44B9-B717-098D8C2BA240}"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64790F82-FB85-46E0-81B2-A107DADD4214}" type="datetimeFigureOut">
              <a:rPr lang="en-US" smtClean="0"/>
              <a:t>11/29/2010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4D97CE32-D56A-44B9-B717-098D8C2BA240}" type="slidenum">
              <a:rPr lang="en-US" smtClean="0"/>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64790F82-FB85-46E0-81B2-A107DADD4214}" type="datetimeFigureOut">
              <a:rPr lang="en-US" smtClean="0"/>
              <a:t>11/29/2010</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4D97CE32-D56A-44B9-B717-098D8C2BA240}" type="slidenum">
              <a:rPr lang="en-US" smtClean="0"/>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64790F82-FB85-46E0-81B2-A107DADD4214}" type="datetimeFigureOut">
              <a:rPr lang="en-US" smtClean="0"/>
              <a:t>11/29/2010</a:t>
            </a:fld>
            <a:endParaRPr lang="en-US"/>
          </a:p>
        </p:txBody>
      </p:sp>
      <p:sp>
        <p:nvSpPr>
          <p:cNvPr id="10" name="Slide Number Placeholder 9"/>
          <p:cNvSpPr>
            <a:spLocks noGrp="1"/>
          </p:cNvSpPr>
          <p:nvPr>
            <p:ph type="sldNum" sz="quarter" idx="16"/>
          </p:nvPr>
        </p:nvSpPr>
        <p:spPr/>
        <p:txBody>
          <a:bodyPr rtlCol="0"/>
          <a:lstStyle/>
          <a:p>
            <a:fld id="{4D97CE32-D56A-44B9-B717-098D8C2BA240}" type="slidenum">
              <a:rPr lang="en-US" smtClean="0"/>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64790F82-FB85-46E0-81B2-A107DADD4214}" type="datetimeFigureOut">
              <a:rPr lang="en-US" smtClean="0"/>
              <a:t>11/29/2010</a:t>
            </a:fld>
            <a:endParaRPr lang="en-US"/>
          </a:p>
        </p:txBody>
      </p:sp>
      <p:sp>
        <p:nvSpPr>
          <p:cNvPr id="12" name="Slide Number Placeholder 11"/>
          <p:cNvSpPr>
            <a:spLocks noGrp="1"/>
          </p:cNvSpPr>
          <p:nvPr>
            <p:ph type="sldNum" sz="quarter" idx="16"/>
          </p:nvPr>
        </p:nvSpPr>
        <p:spPr/>
        <p:txBody>
          <a:bodyPr rtlCol="0"/>
          <a:lstStyle/>
          <a:p>
            <a:fld id="{4D97CE32-D56A-44B9-B717-098D8C2BA240}" type="slidenum">
              <a:rPr lang="en-US" smtClean="0"/>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64790F82-FB85-46E0-81B2-A107DADD4214}" type="datetimeFigureOut">
              <a:rPr lang="en-US" smtClean="0"/>
              <a:t>11/29/2010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4D97CE32-D56A-44B9-B717-098D8C2BA240}"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790F82-FB85-46E0-81B2-A107DADD4214}" type="datetimeFigureOut">
              <a:rPr lang="en-US" smtClean="0"/>
              <a:t>11/29/2010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4D97CE32-D56A-44B9-B717-098D8C2BA240}"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64790F82-FB85-46E0-81B2-A107DADD4214}" type="datetimeFigureOut">
              <a:rPr lang="en-US" smtClean="0"/>
              <a:t>11/29/2010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4D97CE32-D56A-44B9-B717-098D8C2BA240}" type="slidenum">
              <a:rPr lang="en-US" smtClean="0"/>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64790F82-FB85-46E0-81B2-A107DADD4214}" type="datetimeFigureOut">
              <a:rPr lang="en-US" smtClean="0"/>
              <a:t>11/29/2010</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4D97CE32-D56A-44B9-B717-098D8C2BA240}" type="slidenum">
              <a:rPr lang="en-US" smtClean="0"/>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64790F82-FB85-46E0-81B2-A107DADD4214}" type="datetimeFigureOut">
              <a:rPr lang="en-US" smtClean="0"/>
              <a:t>11/29/2010</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4D97CE32-D56A-44B9-B717-098D8C2BA240}"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Chapter 9 (229-235) and Chapter 10</a:t>
            </a:r>
            <a:endParaRPr lang="en-US" dirty="0"/>
          </a:p>
        </p:txBody>
      </p:sp>
      <p:sp>
        <p:nvSpPr>
          <p:cNvPr id="3" name="Subtitle 2"/>
          <p:cNvSpPr>
            <a:spLocks noGrp="1"/>
          </p:cNvSpPr>
          <p:nvPr>
            <p:ph type="subTitle" idx="1"/>
          </p:nvPr>
        </p:nvSpPr>
        <p:spPr/>
        <p:txBody>
          <a:bodyPr/>
          <a:lstStyle/>
          <a:p>
            <a:r>
              <a:rPr lang="en-US" dirty="0" smtClean="0"/>
              <a:t>By: Holly Lusk</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Vision</a:t>
            </a:r>
            <a:endParaRPr lang="en-US" dirty="0"/>
          </a:p>
        </p:txBody>
      </p:sp>
      <p:sp>
        <p:nvSpPr>
          <p:cNvPr id="3" name="Content Placeholder 2"/>
          <p:cNvSpPr>
            <a:spLocks noGrp="1"/>
          </p:cNvSpPr>
          <p:nvPr>
            <p:ph sz="quarter" idx="1"/>
          </p:nvPr>
        </p:nvSpPr>
        <p:spPr/>
        <p:txBody>
          <a:bodyPr>
            <a:normAutofit/>
          </a:bodyPr>
          <a:lstStyle/>
          <a:p>
            <a:r>
              <a:rPr lang="en-US" dirty="0" smtClean="0"/>
              <a:t>Computer monitors challenge our eyes in ways that printed text does not and may lead to vision concerns.</a:t>
            </a:r>
          </a:p>
          <a:p>
            <a:r>
              <a:rPr lang="en-US" dirty="0" smtClean="0"/>
              <a:t>Unlike most print, text on a computer screen is not presented in uniform levels of light and dark, but with dots of light(called Pixels) that make up the images being the brightest in the middle.</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vision</a:t>
            </a:r>
            <a:endParaRPr lang="en-US" dirty="0"/>
          </a:p>
        </p:txBody>
      </p:sp>
      <p:sp>
        <p:nvSpPr>
          <p:cNvPr id="3" name="Content Placeholder 2"/>
          <p:cNvSpPr>
            <a:spLocks noGrp="1"/>
          </p:cNvSpPr>
          <p:nvPr>
            <p:ph sz="quarter" idx="1"/>
          </p:nvPr>
        </p:nvSpPr>
        <p:spPr/>
        <p:txBody>
          <a:bodyPr>
            <a:normAutofit lnSpcReduction="10000"/>
          </a:bodyPr>
          <a:lstStyle/>
          <a:p>
            <a:r>
              <a:rPr lang="en-US" sz="2800" dirty="0" smtClean="0"/>
              <a:t>The resolution (clarity if an image or letter related to the number of dots per square inch) of computers monitors is also much less than printed material.</a:t>
            </a:r>
          </a:p>
          <a:p>
            <a:r>
              <a:rPr lang="en-US" sz="2800" dirty="0" smtClean="0"/>
              <a:t>Most read slower on a computer monitor when compared to text.</a:t>
            </a:r>
            <a:endParaRPr lang="en-US" sz="2800" dirty="0"/>
          </a:p>
          <a:p>
            <a:r>
              <a:rPr lang="en-US" sz="2800" dirty="0" smtClean="0"/>
              <a:t>Computer vision syndrome: can occur due to the inability of your eyes to maintain focus on items on the screen.</a:t>
            </a:r>
          </a:p>
          <a:p>
            <a:pPr lvl="1"/>
            <a:r>
              <a:rPr lang="en-US" sz="2400" dirty="0" smtClean="0"/>
              <a:t>Headaches, loss of focus, blurring, or sore neck and shoulders</a:t>
            </a:r>
            <a:endParaRPr lang="en-US" sz="2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Acceptable use policies</a:t>
            </a:r>
            <a:endParaRPr lang="en-US" dirty="0"/>
          </a:p>
        </p:txBody>
      </p:sp>
      <p:sp>
        <p:nvSpPr>
          <p:cNvPr id="3" name="Content Placeholder 2"/>
          <p:cNvSpPr>
            <a:spLocks noGrp="1"/>
          </p:cNvSpPr>
          <p:nvPr>
            <p:ph sz="quarter" idx="1"/>
          </p:nvPr>
        </p:nvSpPr>
        <p:spPr/>
        <p:txBody>
          <a:bodyPr/>
          <a:lstStyle/>
          <a:p>
            <a:r>
              <a:rPr lang="en-US" dirty="0" smtClean="0"/>
              <a:t>Acceptable use policies: are the first line of defense in preventing unsafe, illegal, and unethical use of a school or district’s technology resources.</a:t>
            </a:r>
          </a:p>
          <a:p>
            <a:r>
              <a:rPr lang="en-US" dirty="0" smtClean="0"/>
              <a:t>All e-mail written on school or business computers may be property of the school or business.</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Copyright</a:t>
            </a:r>
            <a:endParaRPr lang="en-US" dirty="0"/>
          </a:p>
        </p:txBody>
      </p:sp>
      <p:sp>
        <p:nvSpPr>
          <p:cNvPr id="3" name="Content Placeholder 2"/>
          <p:cNvSpPr>
            <a:spLocks noGrp="1"/>
          </p:cNvSpPr>
          <p:nvPr>
            <p:ph sz="quarter" idx="1"/>
          </p:nvPr>
        </p:nvSpPr>
        <p:spPr/>
        <p:txBody>
          <a:bodyPr>
            <a:normAutofit fontScale="92500" lnSpcReduction="10000"/>
          </a:bodyPr>
          <a:lstStyle/>
          <a:p>
            <a:r>
              <a:rPr lang="en-US" sz="2800" dirty="0" smtClean="0"/>
              <a:t>One are in which school districts will set AUPs is in the use of copyrighted materials.</a:t>
            </a:r>
          </a:p>
          <a:p>
            <a:r>
              <a:rPr lang="en-US" sz="2800" dirty="0" smtClean="0"/>
              <a:t>Electronic communications and files are considered a fixed medium (that is, a form of material expression), so items such as e-mail and discussion list messages, web pages, and digital photos are considered copyrighted material.</a:t>
            </a:r>
          </a:p>
          <a:p>
            <a:r>
              <a:rPr lang="en-US" sz="2800" dirty="0" smtClean="0"/>
              <a:t>If the material does not explicitly state that it is public domain, creative works or information that are not “owned” by an individual but considered part of the common culture.</a:t>
            </a:r>
            <a:endParaRPr lang="en-US" sz="2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Copyright law of 1976</a:t>
            </a:r>
            <a:endParaRPr lang="en-US" dirty="0"/>
          </a:p>
        </p:txBody>
      </p:sp>
      <p:sp>
        <p:nvSpPr>
          <p:cNvPr id="3" name="Content Placeholder 2"/>
          <p:cNvSpPr>
            <a:spLocks noGrp="1"/>
          </p:cNvSpPr>
          <p:nvPr>
            <p:ph sz="quarter" idx="1"/>
          </p:nvPr>
        </p:nvSpPr>
        <p:spPr/>
        <p:txBody>
          <a:bodyPr/>
          <a:lstStyle/>
          <a:p>
            <a:r>
              <a:rPr lang="en-US" dirty="0" smtClean="0"/>
              <a:t>Is the most current copyright law, this law precedes the widespread adoption of personal computers in education, so subsequent legislation continues to have an impact on copyright.</a:t>
            </a:r>
          </a:p>
          <a:p>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Digital Millennium copyright act (DMCA)-1998</a:t>
            </a:r>
            <a:endParaRPr lang="en-US" dirty="0"/>
          </a:p>
        </p:txBody>
      </p:sp>
      <p:sp>
        <p:nvSpPr>
          <p:cNvPr id="3" name="Content Placeholder 2"/>
          <p:cNvSpPr>
            <a:spLocks noGrp="1"/>
          </p:cNvSpPr>
          <p:nvPr>
            <p:ph sz="quarter" idx="1"/>
          </p:nvPr>
        </p:nvSpPr>
        <p:spPr/>
        <p:txBody>
          <a:bodyPr/>
          <a:lstStyle/>
          <a:p>
            <a:r>
              <a:rPr lang="en-US" dirty="0" smtClean="0"/>
              <a:t>DMCA was a reaction to growing electronically commerce that heightened the penalties for copyright infringement on the internet, but also impacted education.</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Technology, Education, and Copyright Harmonization act of 2002</a:t>
            </a:r>
            <a:endParaRPr lang="en-US" dirty="0"/>
          </a:p>
        </p:txBody>
      </p:sp>
      <p:sp>
        <p:nvSpPr>
          <p:cNvPr id="3" name="Content Placeholder 2"/>
          <p:cNvSpPr>
            <a:spLocks noGrp="1"/>
          </p:cNvSpPr>
          <p:nvPr>
            <p:ph sz="quarter" idx="1"/>
          </p:nvPr>
        </p:nvSpPr>
        <p:spPr/>
        <p:txBody>
          <a:bodyPr/>
          <a:lstStyle/>
          <a:p>
            <a:r>
              <a:rPr lang="en-US" dirty="0" smtClean="0"/>
              <a:t>Commonly called the TEACH act.</a:t>
            </a:r>
          </a:p>
          <a:p>
            <a:r>
              <a:rPr lang="en-US" dirty="0" smtClean="0"/>
              <a:t>This revision to copyright law clarified what uses of copyright-protected materials were permissible when used for distance education and also outlined required actions on the part of a school in order to be compliant.</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Fair use and Technology in the classroom</a:t>
            </a:r>
            <a:endParaRPr lang="en-US" dirty="0"/>
          </a:p>
        </p:txBody>
      </p:sp>
      <p:sp>
        <p:nvSpPr>
          <p:cNvPr id="3" name="Content Placeholder 2"/>
          <p:cNvSpPr>
            <a:spLocks noGrp="1"/>
          </p:cNvSpPr>
          <p:nvPr>
            <p:ph sz="quarter" idx="1"/>
          </p:nvPr>
        </p:nvSpPr>
        <p:spPr/>
        <p:txBody>
          <a:bodyPr>
            <a:normAutofit fontScale="92500" lnSpcReduction="10000"/>
          </a:bodyPr>
          <a:lstStyle/>
          <a:p>
            <a:r>
              <a:rPr lang="en-US" dirty="0" smtClean="0"/>
              <a:t>Fair use: refers to the part of the U.S. copyright law that allows limited use of copyrighted material without requiring permission from the copyright holder.</a:t>
            </a:r>
          </a:p>
          <a:p>
            <a:r>
              <a:rPr lang="en-US" sz="2400" dirty="0" smtClean="0"/>
              <a:t>1. The purpose and character of the use, including whether such use is of a commercial nature or is for nonprofit educational purposes.</a:t>
            </a:r>
          </a:p>
          <a:p>
            <a:r>
              <a:rPr lang="en-US" sz="2400" dirty="0" smtClean="0"/>
              <a:t>2. The nature if the copyright work.</a:t>
            </a:r>
          </a:p>
          <a:p>
            <a:r>
              <a:rPr lang="en-US" sz="2400" dirty="0" smtClean="0"/>
              <a:t>3. The amount and substantially of the portion used in relation to the copyrighted work as a whole.</a:t>
            </a:r>
          </a:p>
          <a:p>
            <a:r>
              <a:rPr lang="en-US" sz="2400" dirty="0" smtClean="0"/>
              <a:t>4. The effect of the use upon the potential market for, or value of , the copyrighted work.</a:t>
            </a:r>
            <a:endParaRPr lang="en-US" sz="24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“10% Rule”</a:t>
            </a:r>
            <a:endParaRPr lang="en-US" dirty="0"/>
          </a:p>
        </p:txBody>
      </p:sp>
      <p:sp>
        <p:nvSpPr>
          <p:cNvPr id="3" name="Content Placeholder 2"/>
          <p:cNvSpPr>
            <a:spLocks noGrp="1"/>
          </p:cNvSpPr>
          <p:nvPr>
            <p:ph sz="quarter" idx="1"/>
          </p:nvPr>
        </p:nvSpPr>
        <p:spPr/>
        <p:txBody>
          <a:bodyPr>
            <a:normAutofit fontScale="92500"/>
          </a:bodyPr>
          <a:lstStyle/>
          <a:p>
            <a:r>
              <a:rPr lang="en-US" dirty="0" smtClean="0"/>
              <a:t>To stay within the guidelines for amount of work , do not use more than</a:t>
            </a:r>
          </a:p>
          <a:p>
            <a:pPr lvl="1"/>
            <a:r>
              <a:rPr lang="en-US" dirty="0" smtClean="0"/>
              <a:t>10 percent or three minutes of a video, whichever is less</a:t>
            </a:r>
          </a:p>
          <a:p>
            <a:pPr lvl="1"/>
            <a:r>
              <a:rPr lang="en-US" dirty="0" smtClean="0"/>
              <a:t>10 percent or 1000 words of text, whichever is less</a:t>
            </a:r>
          </a:p>
          <a:p>
            <a:pPr lvl="1"/>
            <a:r>
              <a:rPr lang="en-US" dirty="0" smtClean="0"/>
              <a:t>10 percent or 30 seconds of a musical work</a:t>
            </a:r>
          </a:p>
          <a:p>
            <a:pPr lvl="1"/>
            <a:r>
              <a:rPr lang="en-US" dirty="0" smtClean="0"/>
              <a:t>Five images from an artist or photographer</a:t>
            </a:r>
          </a:p>
          <a:p>
            <a:pPr lvl="1"/>
            <a:r>
              <a:rPr lang="en-US" dirty="0" smtClean="0"/>
              <a:t>10 percent or 15 images from a collection, whichever is less</a:t>
            </a:r>
          </a:p>
          <a:p>
            <a:pPr lvl="1"/>
            <a:r>
              <a:rPr lang="en-US" dirty="0" smtClean="0"/>
              <a:t>Two copies of a multimedia player.</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Academic Integrity</a:t>
            </a:r>
            <a:endParaRPr lang="en-US" dirty="0"/>
          </a:p>
        </p:txBody>
      </p:sp>
      <p:sp>
        <p:nvSpPr>
          <p:cNvPr id="3" name="Content Placeholder 2"/>
          <p:cNvSpPr>
            <a:spLocks noGrp="1"/>
          </p:cNvSpPr>
          <p:nvPr>
            <p:ph sz="quarter" idx="1"/>
          </p:nvPr>
        </p:nvSpPr>
        <p:spPr/>
        <p:txBody>
          <a:bodyPr>
            <a:normAutofit/>
          </a:bodyPr>
          <a:lstStyle/>
          <a:p>
            <a:r>
              <a:rPr lang="en-US" dirty="0" smtClean="0"/>
              <a:t>Plagiarism</a:t>
            </a:r>
          </a:p>
          <a:p>
            <a:r>
              <a:rPr lang="en-US" dirty="0" smtClean="0"/>
              <a:t>Cheating</a:t>
            </a:r>
          </a:p>
          <a:p>
            <a:r>
              <a:rPr lang="en-US" dirty="0" smtClean="0"/>
              <a:t>Keeping data secure</a:t>
            </a:r>
          </a:p>
          <a:p>
            <a:pPr lvl="1"/>
            <a:r>
              <a:rPr lang="en-US" dirty="0" smtClean="0"/>
              <a:t>Directory information: is information which is contained in an education record that generally would not be considered harmful, or an invasion of privacy, if disclosed.</a:t>
            </a:r>
          </a:p>
          <a:p>
            <a:r>
              <a:rPr lang="en-US" dirty="0" smtClean="0"/>
              <a:t>Password security</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Computers</a:t>
            </a:r>
            <a:endParaRPr lang="en-US" dirty="0"/>
          </a:p>
        </p:txBody>
      </p:sp>
      <p:sp>
        <p:nvSpPr>
          <p:cNvPr id="3" name="Content Placeholder 2"/>
          <p:cNvSpPr>
            <a:spLocks noGrp="1"/>
          </p:cNvSpPr>
          <p:nvPr>
            <p:ph sz="quarter" idx="1"/>
          </p:nvPr>
        </p:nvSpPr>
        <p:spPr/>
        <p:txBody>
          <a:bodyPr/>
          <a:lstStyle/>
          <a:p>
            <a:r>
              <a:rPr lang="en-US" dirty="0" smtClean="0"/>
              <a:t>A modern multimedia computer can require more than 400 watts of electrical power.</a:t>
            </a:r>
          </a:p>
          <a:p>
            <a:r>
              <a:rPr lang="en-US" dirty="0" smtClean="0"/>
              <a:t>Dust is the enemy of any computer</a:t>
            </a:r>
          </a:p>
          <a:p>
            <a:r>
              <a:rPr lang="en-US" dirty="0" smtClean="0"/>
              <a:t>Air circulation is also important because the computers peripherals generate a lot of heat.</a:t>
            </a:r>
          </a:p>
          <a:p>
            <a:r>
              <a:rPr lang="en-US" dirty="0" smtClean="0"/>
              <a:t>Flat-screen displays and laptops generate less heat and use less electricity. </a:t>
            </a:r>
          </a:p>
          <a:p>
            <a:endParaRPr lang="en-US" dirty="0" smtClean="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Internet safety</a:t>
            </a:r>
            <a:endParaRPr lang="en-US" dirty="0"/>
          </a:p>
        </p:txBody>
      </p:sp>
      <p:sp>
        <p:nvSpPr>
          <p:cNvPr id="3" name="Content Placeholder 2"/>
          <p:cNvSpPr>
            <a:spLocks noGrp="1"/>
          </p:cNvSpPr>
          <p:nvPr>
            <p:ph sz="quarter" idx="1"/>
          </p:nvPr>
        </p:nvSpPr>
        <p:spPr/>
        <p:txBody>
          <a:bodyPr>
            <a:normAutofit lnSpcReduction="10000"/>
          </a:bodyPr>
          <a:lstStyle/>
          <a:p>
            <a:r>
              <a:rPr lang="en-US" dirty="0" smtClean="0"/>
              <a:t>Electronic communications privacy act (1986): address security and confidentiality issues of electronically disseminated communications.</a:t>
            </a:r>
          </a:p>
          <a:p>
            <a:r>
              <a:rPr lang="en-US" dirty="0" smtClean="0"/>
              <a:t>Children’s online privacy protection act: to help safeguard children as they use the internet.</a:t>
            </a:r>
          </a:p>
          <a:p>
            <a:r>
              <a:rPr lang="en-US" dirty="0" smtClean="0"/>
              <a:t>The children’s internet protection act (1934): amended the earlier communications act of 1934 and requires schools and libraries receiving funds from the universal service fund, commonly called E-rate.</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CIPA</a:t>
            </a:r>
            <a:endParaRPr lang="en-US" dirty="0"/>
          </a:p>
        </p:txBody>
      </p:sp>
      <p:sp>
        <p:nvSpPr>
          <p:cNvPr id="3" name="Content Placeholder 2"/>
          <p:cNvSpPr>
            <a:spLocks noGrp="1"/>
          </p:cNvSpPr>
          <p:nvPr>
            <p:ph sz="quarter" idx="1"/>
          </p:nvPr>
        </p:nvSpPr>
        <p:spPr/>
        <p:txBody>
          <a:bodyPr>
            <a:normAutofit lnSpcReduction="10000"/>
          </a:bodyPr>
          <a:lstStyle/>
          <a:p>
            <a:r>
              <a:rPr lang="en-US" dirty="0" smtClean="0"/>
              <a:t>Although the CIPA does not require that schools actually track how children or adults use the internet, schools and libraries that receive e-rate funding have to certify to the Federal Communications Commission that they have complied with the CIPA</a:t>
            </a:r>
          </a:p>
          <a:p>
            <a:pPr lvl="1"/>
            <a:r>
              <a:rPr lang="en-US" dirty="0" smtClean="0"/>
              <a:t>1. By installing a technology-based solution to block material deemed objectionable as outlined in the act.</a:t>
            </a:r>
          </a:p>
          <a:p>
            <a:pPr lvl="1"/>
            <a:r>
              <a:rPr lang="en-US" dirty="0" smtClean="0"/>
              <a:t>2.  By adopting policies to monitor internet use by students.</a:t>
            </a: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Cyberbulling</a:t>
            </a:r>
            <a:endParaRPr lang="en-US" dirty="0"/>
          </a:p>
        </p:txBody>
      </p:sp>
      <p:sp>
        <p:nvSpPr>
          <p:cNvPr id="3" name="Content Placeholder 2"/>
          <p:cNvSpPr>
            <a:spLocks noGrp="1"/>
          </p:cNvSpPr>
          <p:nvPr>
            <p:ph sz="quarter" idx="1"/>
          </p:nvPr>
        </p:nvSpPr>
        <p:spPr/>
        <p:txBody>
          <a:bodyPr/>
          <a:lstStyle/>
          <a:p>
            <a:r>
              <a:rPr lang="en-US" dirty="0" smtClean="0"/>
              <a:t>The use of technology to harass, defame, or intentionally harm another student or group of students.</a:t>
            </a:r>
          </a:p>
          <a:p>
            <a:pPr lvl="1"/>
            <a:r>
              <a:rPr lang="en-US" dirty="0" smtClean="0"/>
              <a:t>Messaging</a:t>
            </a:r>
          </a:p>
          <a:p>
            <a:pPr lvl="1"/>
            <a:r>
              <a:rPr lang="en-US" dirty="0" smtClean="0"/>
              <a:t>Creating a website</a:t>
            </a:r>
          </a:p>
          <a:p>
            <a:pPr lvl="1"/>
            <a:r>
              <a:rPr lang="en-US" dirty="0" smtClean="0"/>
              <a:t>Pictures, videos, and other recordings</a:t>
            </a:r>
          </a:p>
          <a:p>
            <a:pPr lvl="1"/>
            <a:r>
              <a:rPr lang="en-US" dirty="0" smtClean="0"/>
              <a:t>Impersonation</a:t>
            </a: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Using Technology to support Acceptable internet use</a:t>
            </a:r>
            <a:endParaRPr lang="en-US" dirty="0"/>
          </a:p>
        </p:txBody>
      </p:sp>
      <p:sp>
        <p:nvSpPr>
          <p:cNvPr id="3" name="Content Placeholder 2"/>
          <p:cNvSpPr>
            <a:spLocks noGrp="1"/>
          </p:cNvSpPr>
          <p:nvPr>
            <p:ph sz="quarter" idx="1"/>
          </p:nvPr>
        </p:nvSpPr>
        <p:spPr/>
        <p:txBody>
          <a:bodyPr/>
          <a:lstStyle/>
          <a:p>
            <a:r>
              <a:rPr lang="en-US" dirty="0" smtClean="0"/>
              <a:t>Trusted Digital Resources</a:t>
            </a:r>
          </a:p>
          <a:p>
            <a:r>
              <a:rPr lang="en-US" dirty="0" smtClean="0"/>
              <a:t>Filtering software</a:t>
            </a:r>
          </a:p>
          <a:p>
            <a:r>
              <a:rPr lang="en-US" dirty="0" smtClean="0"/>
              <a:t>Proxy servers</a:t>
            </a:r>
          </a:p>
          <a:p>
            <a:r>
              <a:rPr lang="en-US" dirty="0" smtClean="0"/>
              <a:t>Portable web pages</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schools</a:t>
            </a:r>
            <a:endParaRPr lang="en-US" dirty="0"/>
          </a:p>
        </p:txBody>
      </p:sp>
      <p:sp>
        <p:nvSpPr>
          <p:cNvPr id="3" name="Content Placeholder 2"/>
          <p:cNvSpPr>
            <a:spLocks noGrp="1"/>
          </p:cNvSpPr>
          <p:nvPr>
            <p:ph sz="quarter" idx="1"/>
          </p:nvPr>
        </p:nvSpPr>
        <p:spPr/>
        <p:txBody>
          <a:bodyPr/>
          <a:lstStyle/>
          <a:p>
            <a:r>
              <a:rPr lang="en-US" dirty="0" smtClean="0"/>
              <a:t>New schools are being designed with modern technologies in mind, and newer hardware continues to get smaller, lighter, and more portable and powerful.</a:t>
            </a:r>
          </a:p>
          <a:p>
            <a:r>
              <a:rPr lang="en-US" dirty="0" smtClean="0"/>
              <a:t>Wireless technologies  have enabled Internet access to classrooms that would have been prohibitively expensive to connect by physical cables.</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Factors for computers</a:t>
            </a:r>
            <a:endParaRPr lang="en-US" dirty="0"/>
          </a:p>
        </p:txBody>
      </p:sp>
      <p:sp>
        <p:nvSpPr>
          <p:cNvPr id="3" name="Content Placeholder 2"/>
          <p:cNvSpPr>
            <a:spLocks noGrp="1"/>
          </p:cNvSpPr>
          <p:nvPr>
            <p:ph sz="quarter" idx="1"/>
          </p:nvPr>
        </p:nvSpPr>
        <p:spPr/>
        <p:txBody>
          <a:bodyPr/>
          <a:lstStyle/>
          <a:p>
            <a:r>
              <a:rPr lang="en-US" dirty="0" smtClean="0"/>
              <a:t>If you only have one computer in your room, you probably want it close to the front of the room.</a:t>
            </a:r>
          </a:p>
          <a:p>
            <a:r>
              <a:rPr lang="en-US" dirty="0" smtClean="0"/>
              <a:t>You would also want the computer to be close to or on your desk.</a:t>
            </a: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Monitor Computers</a:t>
            </a:r>
            <a:endParaRPr lang="en-US" dirty="0"/>
          </a:p>
        </p:txBody>
      </p:sp>
      <p:sp>
        <p:nvSpPr>
          <p:cNvPr id="3" name="Content Placeholder 2"/>
          <p:cNvSpPr>
            <a:spLocks noGrp="1"/>
          </p:cNvSpPr>
          <p:nvPr>
            <p:ph sz="quarter" idx="1"/>
          </p:nvPr>
        </p:nvSpPr>
        <p:spPr/>
        <p:txBody>
          <a:bodyPr/>
          <a:lstStyle/>
          <a:p>
            <a:r>
              <a:rPr lang="en-US" dirty="0" smtClean="0"/>
              <a:t>You may want to have the computers all facing the wall to be able to supervise what students are working on.</a:t>
            </a:r>
          </a:p>
          <a:p>
            <a:r>
              <a:rPr lang="en-US" dirty="0" smtClean="0"/>
              <a:t>Other students’ chairs can be arranged in such a way that their backs are to the computers.</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Students’ safety</a:t>
            </a:r>
            <a:endParaRPr lang="en-US" dirty="0"/>
          </a:p>
        </p:txBody>
      </p:sp>
      <p:sp>
        <p:nvSpPr>
          <p:cNvPr id="3" name="Content Placeholder 2"/>
          <p:cNvSpPr>
            <a:spLocks noGrp="1"/>
          </p:cNvSpPr>
          <p:nvPr>
            <p:ph sz="quarter" idx="1"/>
          </p:nvPr>
        </p:nvSpPr>
        <p:spPr/>
        <p:txBody>
          <a:bodyPr>
            <a:normAutofit/>
          </a:bodyPr>
          <a:lstStyle/>
          <a:p>
            <a:r>
              <a:rPr lang="en-US" dirty="0" smtClean="0"/>
              <a:t>When having all of the computers around the room, you need to be sure that there are no lose cords or wiring that is sticking out. </a:t>
            </a:r>
          </a:p>
          <a:p>
            <a:r>
              <a:rPr lang="en-US" dirty="0" smtClean="0"/>
              <a:t>Also give the students plenty of circulation room to be able to move freely without tripping or falling on any equipment.</a:t>
            </a:r>
          </a:p>
          <a:p>
            <a:r>
              <a:rPr lang="en-US" dirty="0" smtClean="0"/>
              <a:t>Make sure there is also plenty of work space offered for each student and if they need to work in groups.</a:t>
            </a:r>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Technology-Related Health Practices</a:t>
            </a:r>
            <a:endParaRPr lang="en-US" dirty="0"/>
          </a:p>
        </p:txBody>
      </p:sp>
      <p:sp>
        <p:nvSpPr>
          <p:cNvPr id="3" name="Content Placeholder 2"/>
          <p:cNvSpPr>
            <a:spLocks noGrp="1"/>
          </p:cNvSpPr>
          <p:nvPr>
            <p:ph sz="quarter" idx="1"/>
          </p:nvPr>
        </p:nvSpPr>
        <p:spPr/>
        <p:txBody>
          <a:bodyPr/>
          <a:lstStyle/>
          <a:p>
            <a:r>
              <a:rPr lang="en-US" dirty="0" smtClean="0"/>
              <a:t>Ergonomics- refers to the study of and development of furniture, tools, and systems that promote productivity in a safe and healthy way.</a:t>
            </a:r>
          </a:p>
          <a:p>
            <a:pPr lvl="1"/>
            <a:r>
              <a:rPr lang="en-US" dirty="0" smtClean="0"/>
              <a:t>Lowered trays for keyboards</a:t>
            </a:r>
          </a:p>
          <a:p>
            <a:pPr lvl="1"/>
            <a:r>
              <a:rPr lang="en-US" dirty="0" smtClean="0"/>
              <a:t>Padded supports for wrist</a:t>
            </a:r>
          </a:p>
          <a:p>
            <a:pPr lvl="1"/>
            <a:r>
              <a:rPr lang="en-US" dirty="0" smtClean="0"/>
              <a:t>Mouse support trays</a:t>
            </a:r>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Technology-Related Health practices</a:t>
            </a:r>
            <a:endParaRPr lang="en-US" dirty="0"/>
          </a:p>
        </p:txBody>
      </p:sp>
      <p:sp>
        <p:nvSpPr>
          <p:cNvPr id="3" name="Content Placeholder 2"/>
          <p:cNvSpPr>
            <a:spLocks noGrp="1"/>
          </p:cNvSpPr>
          <p:nvPr>
            <p:ph sz="quarter" idx="1"/>
          </p:nvPr>
        </p:nvSpPr>
        <p:spPr/>
        <p:txBody>
          <a:bodyPr/>
          <a:lstStyle/>
          <a:p>
            <a:r>
              <a:rPr lang="en-US" dirty="0" smtClean="0"/>
              <a:t>Repetitive strain injuries: such as tendonitis, can occur during computer use due to the sensitive nature of the soft tissues, tendons, nerves, and muscles of the hand that are subjected to repeated motions, awkward positions, or force.</a:t>
            </a:r>
          </a:p>
          <a:p>
            <a:pPr lvl="1"/>
            <a:r>
              <a:rPr lang="en-US" dirty="0" smtClean="0"/>
              <a:t>Tendonitis: refers to the inflammation, irritation, or swelling of the tendons, which connect muscles to bone.</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t>
            </a:r>
            <a:endParaRPr lang="en-US" dirty="0"/>
          </a:p>
        </p:txBody>
      </p:sp>
      <p:sp>
        <p:nvSpPr>
          <p:cNvPr id="3" name="Content Placeholder 2"/>
          <p:cNvSpPr>
            <a:spLocks noGrp="1"/>
          </p:cNvSpPr>
          <p:nvPr>
            <p:ph sz="quarter" idx="1"/>
          </p:nvPr>
        </p:nvSpPr>
        <p:spPr/>
        <p:txBody>
          <a:bodyPr/>
          <a:lstStyle/>
          <a:p>
            <a:pPr>
              <a:buNone/>
            </a:pPr>
            <a:r>
              <a:rPr lang="en-US" dirty="0" smtClean="0"/>
              <a:t>- Carpal tunnel syndrome: in which the median nerve of the hand becomes compressed at about the location of about the wrist.</a:t>
            </a:r>
          </a:p>
          <a:p>
            <a:pPr>
              <a:buNone/>
            </a:pPr>
            <a:r>
              <a:rPr lang="en-US" dirty="0"/>
              <a:t>	</a:t>
            </a:r>
            <a:r>
              <a:rPr lang="en-US" dirty="0" smtClean="0"/>
              <a:t>	- cause numbness, tingling, and pain in the thumb and the side of the hand closest to it.</a:t>
            </a:r>
          </a:p>
          <a:p>
            <a:pPr>
              <a:buNone/>
            </a:pPr>
            <a:endParaRPr lang="en-US" dirty="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299</TotalTime>
  <Words>1210</Words>
  <Application>Microsoft Office PowerPoint</Application>
  <PresentationFormat>On-screen Show (4:3)</PresentationFormat>
  <Paragraphs>92</Paragraphs>
  <Slides>23</Slides>
  <Notes>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Median</vt:lpstr>
      <vt:lpstr>Chapter 9 (229-235) and Chapter 10</vt:lpstr>
      <vt:lpstr>Computers</vt:lpstr>
      <vt:lpstr>New schools</vt:lpstr>
      <vt:lpstr>Factors for computers</vt:lpstr>
      <vt:lpstr>Monitor Computers</vt:lpstr>
      <vt:lpstr>Students’ safety</vt:lpstr>
      <vt:lpstr>Technology-Related Health Practices</vt:lpstr>
      <vt:lpstr>Technology-Related Health practices</vt:lpstr>
      <vt:lpstr>Cont.</vt:lpstr>
      <vt:lpstr>Vision</vt:lpstr>
      <vt:lpstr>More vision</vt:lpstr>
      <vt:lpstr>Acceptable use policies</vt:lpstr>
      <vt:lpstr>Copyright</vt:lpstr>
      <vt:lpstr>Copyright law of 1976</vt:lpstr>
      <vt:lpstr>Digital Millennium copyright act (DMCA)-1998</vt:lpstr>
      <vt:lpstr>Technology, Education, and Copyright Harmonization act of 2002</vt:lpstr>
      <vt:lpstr>Fair use and Technology in the classroom</vt:lpstr>
      <vt:lpstr>“10% Rule”</vt:lpstr>
      <vt:lpstr>Academic Integrity</vt:lpstr>
      <vt:lpstr>Internet safety</vt:lpstr>
      <vt:lpstr>CIPA</vt:lpstr>
      <vt:lpstr>Cyberbulling</vt:lpstr>
      <vt:lpstr>Using Technology to support Acceptable internet use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Hollie</dc:creator>
  <cp:lastModifiedBy>Hollie</cp:lastModifiedBy>
  <cp:revision>17</cp:revision>
  <dcterms:created xsi:type="dcterms:W3CDTF">2010-11-29T18:46:46Z</dcterms:created>
  <dcterms:modified xsi:type="dcterms:W3CDTF">2010-11-29T23:46:36Z</dcterms:modified>
</cp:coreProperties>
</file>